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entation.xml" ContentType="application/vnd.openxmlformats-officedocument.presentationml.presentation.main+xml"/>
  <Override PartName="/ppt/slides/slide1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71" r:id="rId3"/>
    <p:sldId id="280" r:id="rId4"/>
    <p:sldId id="281" r:id="rId5"/>
    <p:sldId id="282" r:id="rId6"/>
    <p:sldId id="283" r:id="rId7"/>
    <p:sldId id="284" r:id="rId8"/>
    <p:sldId id="285" r:id="rId9"/>
    <p:sldId id="288" r:id="rId10"/>
    <p:sldId id="289" r:id="rId11"/>
    <p:sldId id="290" r:id="rId12"/>
    <p:sldId id="293" r:id="rId13"/>
    <p:sldId id="294" r:id="rId14"/>
    <p:sldId id="291" r:id="rId15"/>
    <p:sldId id="295" r:id="rId16"/>
    <p:sldId id="296" r:id="rId17"/>
    <p:sldId id="29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3" autoAdjust="0"/>
    <p:restoredTop sz="94137" autoAdjust="0"/>
  </p:normalViewPr>
  <p:slideViewPr>
    <p:cSldViewPr snapToGrid="0">
      <p:cViewPr varScale="1">
        <p:scale>
          <a:sx n="136" d="100"/>
          <a:sy n="136" d="100"/>
        </p:scale>
        <p:origin x="144" y="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27" Type="http://schemas.openxmlformats.org/officeDocument/2006/relationships/customXml" Target="../customXml/item3.xml"/></Relationships>
</file>

<file path=ppt/media/image1.jpg>
</file>

<file path=ppt/media/image2.PNG>
</file>

<file path=ppt/media/image3.jp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59224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385797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7457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62835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03363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531705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550972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43066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53149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81387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693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49778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08171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621779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304943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Have you asked yourself the question, why do people organize?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Lets go to the psychology of organizing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Charter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harter"/>
              </a:rPr>
              <a:t>This predictability applies within the context of our homes, manifesting through the concept of organization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60444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07/09/2022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118633/green-2-tshirt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73765/t-shirt_yelow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hyperlink" Target="https://freesvg.org/blue-t-shirt-vector-clip-art1165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https://openclipart.org/detail/118633/green-2-tshirt" TargetMode="External"/><Relationship Id="rId5" Type="http://schemas.openxmlformats.org/officeDocument/2006/relationships/hyperlink" Target="https://freesvg.org/red-t-shirt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hyperlink" Target="https://openclipart.org/detail/73765/t-shirt_yelow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118633/green-2-tshirt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118633/green-2-tshirt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g"/><Relationship Id="rId7" Type="http://schemas.openxmlformats.org/officeDocument/2006/relationships/hyperlink" Target="https://freesvg.org/red-t-shir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hyperlink" Target="https://openclipart.org/detail/73765/t-shirt_yelow" TargetMode="External"/><Relationship Id="rId5" Type="http://schemas.openxmlformats.org/officeDocument/2006/relationships/hyperlink" Target="https://freesvg.org/blue-t-shirt-vector-clip-art11657" TargetMode="Externa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hyperlink" Target="https://openclipart.org/detail/118633/green-2-tshir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ickr.com/photos/85546319@N04/10062790545" TargetMode="External"/><Relationship Id="rId3" Type="http://schemas.openxmlformats.org/officeDocument/2006/relationships/image" Target="../media/image1.jp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hyperlink" Target="https://ratapelada.blogspot.com/2018/11/pringles-crujiente-placer-no-lo-puedes.html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dirty="0"/>
              <a:t>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Implementation of Stack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Because a stack is a </a:t>
            </a:r>
            <a:r>
              <a:rPr lang="en-US" sz="3000" b="1" dirty="0"/>
              <a:t>linear data structure</a:t>
            </a:r>
            <a:r>
              <a:rPr lang="en-US" sz="3000" dirty="0"/>
              <a:t>, it is possible to implement it or manually build it using an </a:t>
            </a:r>
            <a:r>
              <a:rPr lang="en-US" sz="3000" b="1" dirty="0"/>
              <a:t>array or a linked list.</a:t>
            </a:r>
          </a:p>
          <a:p>
            <a:pPr algn="l"/>
            <a:endParaRPr lang="en-US" sz="3000" b="1" dirty="0"/>
          </a:p>
          <a:p>
            <a:pPr algn="l"/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A stack can also be implemented using a framework that is included in the </a:t>
            </a:r>
            <a:r>
              <a:rPr lang="en-US" sz="3000" dirty="0" err="1"/>
              <a:t>Java.util</a:t>
            </a:r>
            <a:r>
              <a:rPr lang="en-US" sz="3000" dirty="0"/>
              <a:t> Package without building and defining stack operations from scratch.</a:t>
            </a:r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538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5000" b="1" dirty="0"/>
              <a:t>Stack</a:t>
            </a:r>
            <a:r>
              <a:rPr lang="en-US" sz="5000" b="1" i="0" dirty="0">
                <a:effectLst/>
              </a:rPr>
              <a:t> implementation using Arrays</a:t>
            </a:r>
            <a:endParaRPr lang="en-PH" sz="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28207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  <a:p>
            <a:endParaRPr lang="en-PH" b="1" dirty="0"/>
          </a:p>
          <a:p>
            <a:r>
              <a:rPr lang="en-PH" dirty="0"/>
              <a:t>Push (Blue Shirt)</a:t>
            </a:r>
          </a:p>
          <a:p>
            <a:r>
              <a:rPr lang="en-PH" dirty="0"/>
              <a:t>Push (Red Shirt)</a:t>
            </a:r>
          </a:p>
          <a:p>
            <a:r>
              <a:rPr lang="en-PH" dirty="0"/>
              <a:t>Push (Yellow Shirt)</a:t>
            </a:r>
          </a:p>
          <a:p>
            <a:r>
              <a:rPr lang="en-PH" dirty="0"/>
              <a:t>Push (Green Shirt)</a:t>
            </a:r>
          </a:p>
          <a:p>
            <a:endParaRPr lang="en-PH" dirty="0"/>
          </a:p>
          <a:p>
            <a:endParaRPr lang="en-PH" dirty="0"/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3110855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Red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Yellow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dirty="0"/>
                        <a:t>Green Shirt</a:t>
                      </a:r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r>
                        <a:rPr lang="en-PH" b="1" dirty="0">
                          <a:solidFill>
                            <a:srgbClr val="FF0000"/>
                          </a:solidFill>
                        </a:rPr>
                        <a:t>(TOP)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317388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5906580" y="1293587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7989793" y="1284480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155402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Green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Yellow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Red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1972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0336811"/>
              </p:ext>
            </p:extLst>
          </p:nvPr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624846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7FE392-FA8B-E4F9-C74E-4E32A74D9451}"/>
              </a:ext>
            </a:extLst>
          </p:cNvPr>
          <p:cNvGrpSpPr/>
          <p:nvPr/>
        </p:nvGrpSpPr>
        <p:grpSpPr>
          <a:xfrm>
            <a:off x="3615824" y="1296958"/>
            <a:ext cx="7378197" cy="4001197"/>
            <a:chOff x="3615824" y="1296958"/>
            <a:chExt cx="7378197" cy="4001197"/>
          </a:xfrm>
        </p:grpSpPr>
        <p:pic>
          <p:nvPicPr>
            <p:cNvPr id="17" name="Picture 16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CBC0D990-F61C-886D-0174-0C9734DFF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10448100" y="4758975"/>
              <a:ext cx="545921" cy="539180"/>
            </a:xfrm>
            <a:prstGeom prst="rect">
              <a:avLst/>
            </a:prstGeom>
          </p:spPr>
        </p:pic>
        <p:pic>
          <p:nvPicPr>
            <p:cNvPr id="28" name="Picture 27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6BE3D923-EBC4-EEEF-2D1F-D1409C2B1B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920714" y="1296958"/>
              <a:ext cx="545921" cy="53918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F115CEE-E235-4D4E-1E6C-C43EC955CAE5}"/>
                </a:ext>
              </a:extLst>
            </p:cNvPr>
            <p:cNvSpPr txBox="1"/>
            <p:nvPr/>
          </p:nvSpPr>
          <p:spPr>
            <a:xfrm>
              <a:off x="3615824" y="2056995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D901AC-4A5F-0473-6B23-69F7558EE895}"/>
                </a:ext>
              </a:extLst>
            </p:cNvPr>
            <p:cNvSpPr txBox="1"/>
            <p:nvPr/>
          </p:nvSpPr>
          <p:spPr>
            <a:xfrm>
              <a:off x="8645748" y="4785180"/>
              <a:ext cx="1155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Red Shirt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4E78F6B-3F0C-B8DF-E142-4332C2548AB7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A2316301-B622-6F7D-A988-42F5DB2C427E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499E92-49DB-EEB7-ECAE-FAE080DBDD72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841BA5D-4575-31E6-8BC0-F4F3E6055E56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771247C-93D5-9CC7-A422-ADECD5FEEDEE}"/>
              </a:ext>
            </a:extLst>
          </p:cNvPr>
          <p:cNvSpPr txBox="1"/>
          <p:nvPr/>
        </p:nvSpPr>
        <p:spPr>
          <a:xfrm>
            <a:off x="8391377" y="2575972"/>
            <a:ext cx="738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rgbClr val="FF0000"/>
                </a:solidFill>
              </a:rPr>
              <a:t>(TOP)</a:t>
            </a:r>
          </a:p>
        </p:txBody>
      </p:sp>
    </p:spTree>
    <p:extLst>
      <p:ext uri="{BB962C8B-B14F-4D97-AF65-F5344CB8AC3E}">
        <p14:creationId xmlns:p14="http://schemas.microsoft.com/office/powerpoint/2010/main" val="2301016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3" grpId="0"/>
      <p:bldP spid="35" grpId="0"/>
      <p:bldP spid="36" grpId="0"/>
      <p:bldP spid="39" grpId="0"/>
      <p:bldP spid="4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Pop operation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9D1453-75F7-57B1-AD86-D3F46D5E27F8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Pop Sequence: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DEF2D023-8AA3-C0A9-D29B-CBC2D2F1DB08}"/>
              </a:ext>
            </a:extLst>
          </p:cNvPr>
          <p:cNvGraphicFramePr>
            <a:graphicFrameLocks noGrp="1"/>
          </p:cNvGraphicFramePr>
          <p:nvPr/>
        </p:nvGraphicFramePr>
        <p:xfrm>
          <a:off x="1098139" y="1934384"/>
          <a:ext cx="8128000" cy="1010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249415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6811302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2508213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643850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dirty="0"/>
                    </a:p>
                    <a:p>
                      <a:pPr algn="ctr"/>
                      <a:endParaRPr lang="en-PH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66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3 </a:t>
                      </a:r>
                      <a:endParaRPr lang="en-PH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5519892"/>
                  </a:ext>
                </a:extLst>
              </a:tr>
            </a:tbl>
          </a:graphicData>
        </a:graphic>
      </p:graphicFrame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837501" y="1259205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920714" y="1296958"/>
            <a:ext cx="545921" cy="539180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042585"/>
              </p:ext>
            </p:extLst>
          </p:nvPr>
        </p:nvGraphicFramePr>
        <p:xfrm>
          <a:off x="8207599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pic>
        <p:nvPicPr>
          <p:cNvPr id="19" name="Picture 18">
            <a:extLst>
              <a:ext uri="{FF2B5EF4-FFF2-40B4-BE49-F238E27FC236}">
                <a16:creationId xmlns:a16="http://schemas.microsoft.com/office/drawing/2014/main" id="{E69FB9D7-1D76-44ED-1581-92874D881B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62832" y="5358269"/>
            <a:ext cx="545921" cy="5459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5B6A71-EA6A-BC06-B4B3-36F0BED54F3E}"/>
              </a:ext>
            </a:extLst>
          </p:cNvPr>
          <p:cNvSpPr txBox="1"/>
          <p:nvPr/>
        </p:nvSpPr>
        <p:spPr>
          <a:xfrm>
            <a:off x="1532611" y="2070512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15CEE-E235-4D4E-1E6C-C43EC955CAE5}"/>
              </a:ext>
            </a:extLst>
          </p:cNvPr>
          <p:cNvSpPr txBox="1"/>
          <p:nvPr/>
        </p:nvSpPr>
        <p:spPr>
          <a:xfrm>
            <a:off x="3615824" y="2056995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92FAA83-41FF-8CBF-2008-51F174926A89}"/>
              </a:ext>
            </a:extLst>
          </p:cNvPr>
          <p:cNvSpPr txBox="1"/>
          <p:nvPr/>
        </p:nvSpPr>
        <p:spPr>
          <a:xfrm>
            <a:off x="1063532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33FBCC3-4573-0F0F-8EC2-7D331720FD53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E7C2D5-6966-A2FD-1142-E7157E3DEC01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7D901AC-4A5F-0473-6B23-69F7558EE895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EE8C8F2-BF2C-4FD7-BF02-D5A9AAFAEEF9}"/>
              </a:ext>
            </a:extLst>
          </p:cNvPr>
          <p:cNvGrpSpPr/>
          <p:nvPr/>
        </p:nvGrpSpPr>
        <p:grpSpPr>
          <a:xfrm>
            <a:off x="5465209" y="1293587"/>
            <a:ext cx="5528812" cy="3405274"/>
            <a:chOff x="5465209" y="1293587"/>
            <a:chExt cx="5528812" cy="3405274"/>
          </a:xfrm>
        </p:grpSpPr>
        <p:pic>
          <p:nvPicPr>
            <p:cNvPr id="26" name="Picture 2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24C7777-5A04-AE76-6E42-09F1556BA93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10448100" y="4152940"/>
              <a:ext cx="545921" cy="545921"/>
            </a:xfrm>
            <a:prstGeom prst="rect">
              <a:avLst/>
            </a:prstGeom>
          </p:spPr>
        </p:pic>
        <p:pic>
          <p:nvPicPr>
            <p:cNvPr id="29" name="Picture 2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0AA8856-CBD9-9170-31D3-E789AC8FE0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5906580" y="1293587"/>
              <a:ext cx="545921" cy="545921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08FE999-4863-F223-3AA6-127C41BDAB52}"/>
                </a:ext>
              </a:extLst>
            </p:cNvPr>
            <p:cNvSpPr txBox="1"/>
            <p:nvPr/>
          </p:nvSpPr>
          <p:spPr>
            <a:xfrm>
              <a:off x="5465209" y="2078988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C4A1A5-8137-8664-3CCF-74C048507E63}"/>
                </a:ext>
              </a:extLst>
            </p:cNvPr>
            <p:cNvSpPr txBox="1"/>
            <p:nvPr/>
          </p:nvSpPr>
          <p:spPr>
            <a:xfrm>
              <a:off x="8517354" y="4254972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Yellow Shirt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5E5CFF7-634C-6566-0D5E-DCC4995E26E7}"/>
              </a:ext>
            </a:extLst>
          </p:cNvPr>
          <p:cNvGrpSpPr/>
          <p:nvPr/>
        </p:nvGrpSpPr>
        <p:grpSpPr>
          <a:xfrm>
            <a:off x="7525789" y="1284480"/>
            <a:ext cx="3460332" cy="2794351"/>
            <a:chOff x="7525789" y="1284480"/>
            <a:chExt cx="3460332" cy="2794351"/>
          </a:xfrm>
        </p:grpSpPr>
        <p:pic>
          <p:nvPicPr>
            <p:cNvPr id="24" name="Picture 23" descr="Diagram&#10;&#10;Description automatically generated">
              <a:extLst>
                <a:ext uri="{FF2B5EF4-FFF2-40B4-BE49-F238E27FC236}">
                  <a16:creationId xmlns:a16="http://schemas.microsoft.com/office/drawing/2014/main" id="{E7805405-62A9-D8B6-F101-E4F92391F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10485466" y="3532910"/>
              <a:ext cx="500655" cy="545921"/>
            </a:xfrm>
            <a:prstGeom prst="rect">
              <a:avLst/>
            </a:prstGeom>
          </p:spPr>
        </p:pic>
        <p:pic>
          <p:nvPicPr>
            <p:cNvPr id="30" name="Picture 29" descr="Diagram&#10;&#10;Description automatically generated">
              <a:extLst>
                <a:ext uri="{FF2B5EF4-FFF2-40B4-BE49-F238E27FC236}">
                  <a16:creationId xmlns:a16="http://schemas.microsoft.com/office/drawing/2014/main" id="{7FD09284-0307-0253-E160-5FB1B77DF8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1"/>
                </a:ext>
              </a:extLst>
            </a:blip>
            <a:stretch>
              <a:fillRect/>
            </a:stretch>
          </p:blipFill>
          <p:spPr>
            <a:xfrm>
              <a:off x="7989793" y="1284480"/>
              <a:ext cx="500655" cy="545921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E294A7E-9AD2-6237-23A3-9D3897029C4C}"/>
                </a:ext>
              </a:extLst>
            </p:cNvPr>
            <p:cNvSpPr txBox="1"/>
            <p:nvPr/>
          </p:nvSpPr>
          <p:spPr>
            <a:xfrm>
              <a:off x="7525789" y="2079613"/>
              <a:ext cx="14286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E9802A0-DC44-241F-7C09-E15160BA19C1}"/>
                </a:ext>
              </a:extLst>
            </p:cNvPr>
            <p:cNvSpPr txBox="1"/>
            <p:nvPr/>
          </p:nvSpPr>
          <p:spPr>
            <a:xfrm>
              <a:off x="8527521" y="3660138"/>
              <a:ext cx="1417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b="1" dirty="0"/>
                <a:t>Green Shirt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6D9EB5EE-6512-C70B-9987-26B1089E53BA}"/>
              </a:ext>
            </a:extLst>
          </p:cNvPr>
          <p:cNvSpPr txBox="1"/>
          <p:nvPr/>
        </p:nvSpPr>
        <p:spPr>
          <a:xfrm>
            <a:off x="1063532" y="47949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235C377-6815-04DD-43AC-53BB27293B09}"/>
              </a:ext>
            </a:extLst>
          </p:cNvPr>
          <p:cNvSpPr txBox="1"/>
          <p:nvPr/>
        </p:nvSpPr>
        <p:spPr>
          <a:xfrm>
            <a:off x="1063532" y="5151337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591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33" grpId="0"/>
      <p:bldP spid="35" grpId="0"/>
      <p:bldP spid="36" grpId="0"/>
      <p:bldP spid="37" grpId="0"/>
      <p:bldP spid="34" grpId="0"/>
      <p:bldP spid="4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US" sz="4500" b="1" i="0" dirty="0">
                <a:effectLst/>
              </a:rPr>
              <a:t>Stack Implementation usin</a:t>
            </a:r>
            <a:r>
              <a:rPr lang="en-US" sz="4500" b="1" dirty="0"/>
              <a:t>g Linked Lists</a:t>
            </a:r>
            <a:endParaRPr lang="en-PH" sz="45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/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Green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Yellow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Red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r>
                        <a:rPr lang="en-PH" dirty="0"/>
                        <a:t>Blue Shirt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477641"/>
              </p:ext>
            </p:extLst>
          </p:nvPr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123548"/>
              </p:ext>
            </p:extLst>
          </p:nvPr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776601"/>
              </p:ext>
            </p:extLst>
          </p:nvPr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699909"/>
              </p:ext>
            </p:extLst>
          </p:nvPr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E696C597-D1E2-D468-B594-E8D123A5B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37949"/>
              </p:ext>
            </p:extLst>
          </p:nvPr>
        </p:nvGraphicFramePr>
        <p:xfrm>
          <a:off x="2346541" y="2857298"/>
          <a:ext cx="1537712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7712">
                  <a:extLst>
                    <a:ext uri="{9D8B030D-6E8A-4147-A177-3AD203B41FA5}">
                      <a16:colId xmlns:a16="http://schemas.microsoft.com/office/drawing/2014/main" val="1910134363"/>
                    </a:ext>
                  </a:extLst>
                </a:gridCol>
              </a:tblGrid>
              <a:tr h="29355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Top (Head)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4257339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61F1F83F-5E0B-17CF-0AEB-60BE412425A3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94643E-F091-92E2-5D97-EC3D9C09FD0D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FD3AAC9-91D4-A31B-EF97-E1382A8F35A2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C662D0-FF48-CAA7-9F58-0605F5409A28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4B3D0A2-5011-471F-DE56-064279E34C3D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</p:spTree>
    <p:extLst>
      <p:ext uri="{BB962C8B-B14F-4D97-AF65-F5344CB8AC3E}">
        <p14:creationId xmlns:p14="http://schemas.microsoft.com/office/powerpoint/2010/main" val="3984795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7549"/>
              </p:ext>
            </p:extLst>
          </p:nvPr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/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/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/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E696C597-D1E2-D468-B594-E8D123A5B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231520"/>
              </p:ext>
            </p:extLst>
          </p:nvPr>
        </p:nvGraphicFramePr>
        <p:xfrm>
          <a:off x="2346541" y="2857298"/>
          <a:ext cx="1537712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37712">
                  <a:extLst>
                    <a:ext uri="{9D8B030D-6E8A-4147-A177-3AD203B41FA5}">
                      <a16:colId xmlns:a16="http://schemas.microsoft.com/office/drawing/2014/main" val="1910134363"/>
                    </a:ext>
                  </a:extLst>
                </a:gridCol>
              </a:tblGrid>
              <a:tr h="293550">
                <a:tc>
                  <a:txBody>
                    <a:bodyPr/>
                    <a:lstStyle/>
                    <a:p>
                      <a:pPr algn="ctr"/>
                      <a:r>
                        <a:rPr lang="en-PH" b="1" dirty="0">
                          <a:solidFill>
                            <a:srgbClr val="FF0000"/>
                          </a:solidFill>
                        </a:rPr>
                        <a:t>Head (Top)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4257339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DB2B71EA-984A-0173-F1AB-6F139204170B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Push Sequence: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706EAB-B0AF-1292-98C4-6097DA53B5DB}"/>
              </a:ext>
            </a:extLst>
          </p:cNvPr>
          <p:cNvSpPr txBox="1"/>
          <p:nvPr/>
        </p:nvSpPr>
        <p:spPr>
          <a:xfrm>
            <a:off x="1063534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(“Blue Shirt”)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9196EF-572E-0204-BF5F-0EC956A29307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(“Red Shirt”)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E1D50B-4427-CEA8-F6A0-7B5A91CC81CB}"/>
              </a:ext>
            </a:extLst>
          </p:cNvPr>
          <p:cNvSpPr txBox="1"/>
          <p:nvPr/>
        </p:nvSpPr>
        <p:spPr>
          <a:xfrm>
            <a:off x="1063532" y="4762915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(“Yellow Shirt”)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6D9B14-54A7-1146-FE96-DBB28169AC0E}"/>
              </a:ext>
            </a:extLst>
          </p:cNvPr>
          <p:cNvSpPr txBox="1"/>
          <p:nvPr/>
        </p:nvSpPr>
        <p:spPr>
          <a:xfrm>
            <a:off x="1046809" y="5096358"/>
            <a:ext cx="2687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Stack.push</a:t>
            </a:r>
            <a:r>
              <a:rPr lang="en-PH" dirty="0"/>
              <a:t>(“Green Shirt”)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034F9C7-5E37-D908-8E3D-FE474A6AF8C4}"/>
              </a:ext>
            </a:extLst>
          </p:cNvPr>
          <p:cNvSpPr txBox="1"/>
          <p:nvPr/>
        </p:nvSpPr>
        <p:spPr>
          <a:xfrm>
            <a:off x="8527521" y="3660138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Green Shirt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CC363A-EDFB-09A1-D35C-BFD5464DD8B3}"/>
              </a:ext>
            </a:extLst>
          </p:cNvPr>
          <p:cNvSpPr txBox="1"/>
          <p:nvPr/>
        </p:nvSpPr>
        <p:spPr>
          <a:xfrm>
            <a:off x="8517354" y="4254972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Yellow Shirt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FEBFB3C-FC6A-99E9-5C52-7C3B2A4A98F4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0DD7966-208F-BD20-956B-832E00FB0F74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</p:spTree>
    <p:extLst>
      <p:ext uri="{BB962C8B-B14F-4D97-AF65-F5344CB8AC3E}">
        <p14:creationId xmlns:p14="http://schemas.microsoft.com/office/powerpoint/2010/main" val="279447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5" grpId="0"/>
      <p:bldP spid="47" grpId="0"/>
      <p:bldP spid="48" grpId="0"/>
      <p:bldP spid="4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Pop operation 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99B351-6E86-EC67-EA63-63884EB780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448101" y="5335103"/>
            <a:ext cx="545921" cy="545921"/>
          </a:xfrm>
          <a:prstGeom prst="rect">
            <a:avLst/>
          </a:prstGeom>
        </p:spPr>
      </p:pic>
      <p:pic>
        <p:nvPicPr>
          <p:cNvPr id="17" name="Picture 16" descr="A picture containing shirt&#10;&#10;Description automatically generated">
            <a:extLst>
              <a:ext uri="{FF2B5EF4-FFF2-40B4-BE49-F238E27FC236}">
                <a16:creationId xmlns:a16="http://schemas.microsoft.com/office/drawing/2014/main" id="{CBC0D990-F61C-886D-0174-0C9734DFFE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448100" y="4758975"/>
            <a:ext cx="545921" cy="539180"/>
          </a:xfrm>
          <a:prstGeom prst="rect">
            <a:avLst/>
          </a:prstGeom>
        </p:spPr>
      </p:pic>
      <p:pic>
        <p:nvPicPr>
          <p:cNvPr id="24" name="Picture 23" descr="Diagram&#10;&#10;Description automatically generated">
            <a:extLst>
              <a:ext uri="{FF2B5EF4-FFF2-40B4-BE49-F238E27FC236}">
                <a16:creationId xmlns:a16="http://schemas.microsoft.com/office/drawing/2014/main" id="{E7805405-62A9-D8B6-F101-E4F92391F4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485466" y="3532910"/>
            <a:ext cx="500655" cy="545921"/>
          </a:xfrm>
          <a:prstGeom prst="rect">
            <a:avLst/>
          </a:prstGeom>
        </p:spPr>
      </p:pic>
      <p:pic>
        <p:nvPicPr>
          <p:cNvPr id="26" name="Picture 25" descr="Diagram&#10;&#10;Description automatically generated with low confidence">
            <a:extLst>
              <a:ext uri="{FF2B5EF4-FFF2-40B4-BE49-F238E27FC236}">
                <a16:creationId xmlns:a16="http://schemas.microsoft.com/office/drawing/2014/main" id="{224C7777-5A04-AE76-6E42-09F1556BA93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0448100" y="4152940"/>
            <a:ext cx="545921" cy="54592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49BDAF-05AD-202B-3586-980967612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972999" y="1474124"/>
            <a:ext cx="545921" cy="545921"/>
          </a:xfrm>
          <a:prstGeom prst="rect">
            <a:avLst/>
          </a:prstGeom>
        </p:spPr>
      </p:pic>
      <p:pic>
        <p:nvPicPr>
          <p:cNvPr id="28" name="Picture 27" descr="A picture containing shirt&#10;&#10;Description automatically generated">
            <a:extLst>
              <a:ext uri="{FF2B5EF4-FFF2-40B4-BE49-F238E27FC236}">
                <a16:creationId xmlns:a16="http://schemas.microsoft.com/office/drawing/2014/main" id="{6BE3D923-EBC4-EEEF-2D1F-D1409C2B1B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12419" y="1474124"/>
            <a:ext cx="545921" cy="539180"/>
          </a:xfrm>
          <a:prstGeom prst="rect">
            <a:avLst/>
          </a:prstGeom>
        </p:spPr>
      </p:pic>
      <p:pic>
        <p:nvPicPr>
          <p:cNvPr id="29" name="Picture 28" descr="Diagram&#10;&#10;Description automatically generated with low confidence">
            <a:extLst>
              <a:ext uri="{FF2B5EF4-FFF2-40B4-BE49-F238E27FC236}">
                <a16:creationId xmlns:a16="http://schemas.microsoft.com/office/drawing/2014/main" id="{F0AA8856-CBD9-9170-31D3-E789AC8FE01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4926553" y="1415040"/>
            <a:ext cx="545921" cy="545921"/>
          </a:xfrm>
          <a:prstGeom prst="rect">
            <a:avLst/>
          </a:prstGeom>
        </p:spPr>
      </p:pic>
      <p:pic>
        <p:nvPicPr>
          <p:cNvPr id="30" name="Picture 29" descr="Diagram&#10;&#10;Description automatically generated">
            <a:extLst>
              <a:ext uri="{FF2B5EF4-FFF2-40B4-BE49-F238E27FC236}">
                <a16:creationId xmlns:a16="http://schemas.microsoft.com/office/drawing/2014/main" id="{7FD09284-0307-0253-E160-5FB1B77DF8F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2865973" y="1415041"/>
            <a:ext cx="500655" cy="545921"/>
          </a:xfrm>
          <a:prstGeom prst="rect">
            <a:avLst/>
          </a:prstGeom>
        </p:spPr>
      </p:pic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EDA3525-D1AC-4B39-4628-DE727256DAB8}"/>
              </a:ext>
            </a:extLst>
          </p:cNvPr>
          <p:cNvGraphicFramePr>
            <a:graphicFrameLocks noGrp="1"/>
          </p:cNvGraphicFramePr>
          <p:nvPr/>
        </p:nvGraphicFramePr>
        <p:xfrm>
          <a:off x="8205058" y="3532910"/>
          <a:ext cx="2037080" cy="234811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080">
                  <a:extLst>
                    <a:ext uri="{9D8B030D-6E8A-4147-A177-3AD203B41FA5}">
                      <a16:colId xmlns:a16="http://schemas.microsoft.com/office/drawing/2014/main" val="1867406527"/>
                    </a:ext>
                  </a:extLst>
                </a:gridCol>
              </a:tblGrid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7862470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9772172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862954"/>
                  </a:ext>
                </a:extLst>
              </a:tr>
              <a:tr h="587029">
                <a:tc>
                  <a:txBody>
                    <a:bodyPr/>
                    <a:lstStyle/>
                    <a:p>
                      <a:pPr algn="ctr"/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599522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A84C66C8-AEF7-9E65-D809-9BBBD74325A3}"/>
              </a:ext>
            </a:extLst>
          </p:cNvPr>
          <p:cNvGraphicFramePr>
            <a:graphicFrameLocks noGrp="1"/>
          </p:cNvGraphicFramePr>
          <p:nvPr/>
        </p:nvGraphicFramePr>
        <p:xfrm>
          <a:off x="2346541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Green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2" name="Table 4">
            <a:extLst>
              <a:ext uri="{FF2B5EF4-FFF2-40B4-BE49-F238E27FC236}">
                <a16:creationId xmlns:a16="http://schemas.microsoft.com/office/drawing/2014/main" id="{0FB7467F-E8AC-0896-84EB-FD09BEB7BEE1}"/>
              </a:ext>
            </a:extLst>
          </p:cNvPr>
          <p:cNvGraphicFramePr>
            <a:graphicFrameLocks noGrp="1"/>
          </p:cNvGraphicFramePr>
          <p:nvPr/>
        </p:nvGraphicFramePr>
        <p:xfrm>
          <a:off x="4429754" y="2141279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Yellow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E9FF371B-159F-2D24-F33E-A5B5CB62C67E}"/>
              </a:ext>
            </a:extLst>
          </p:cNvPr>
          <p:cNvGraphicFramePr>
            <a:graphicFrameLocks noGrp="1"/>
          </p:cNvGraphicFramePr>
          <p:nvPr/>
        </p:nvGraphicFramePr>
        <p:xfrm>
          <a:off x="6415620" y="214849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Red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graphicFrame>
        <p:nvGraphicFramePr>
          <p:cNvPr id="25" name="Table 4">
            <a:extLst>
              <a:ext uri="{FF2B5EF4-FFF2-40B4-BE49-F238E27FC236}">
                <a16:creationId xmlns:a16="http://schemas.microsoft.com/office/drawing/2014/main" id="{64EBD3FC-E85D-C692-E73B-B50C2A86686C}"/>
              </a:ext>
            </a:extLst>
          </p:cNvPr>
          <p:cNvGraphicFramePr>
            <a:graphicFrameLocks noGrp="1"/>
          </p:cNvGraphicFramePr>
          <p:nvPr/>
        </p:nvGraphicFramePr>
        <p:xfrm>
          <a:off x="8476200" y="2149304"/>
          <a:ext cx="1539520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9760">
                  <a:extLst>
                    <a:ext uri="{9D8B030D-6E8A-4147-A177-3AD203B41FA5}">
                      <a16:colId xmlns:a16="http://schemas.microsoft.com/office/drawing/2014/main" val="801851880"/>
                    </a:ext>
                  </a:extLst>
                </a:gridCol>
                <a:gridCol w="769760">
                  <a:extLst>
                    <a:ext uri="{9D8B030D-6E8A-4147-A177-3AD203B41FA5}">
                      <a16:colId xmlns:a16="http://schemas.microsoft.com/office/drawing/2014/main" val="2556904316"/>
                    </a:ext>
                  </a:extLst>
                </a:gridCol>
              </a:tblGrid>
              <a:tr h="217459">
                <a:tc>
                  <a:txBody>
                    <a:bodyPr/>
                    <a:lstStyle/>
                    <a:p>
                      <a:r>
                        <a:rPr lang="en-PH" sz="1500" dirty="0"/>
                        <a:t>Blue Shirt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2822919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F71AE15-D087-8D14-DE62-F704602A8104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886061" y="2415599"/>
            <a:ext cx="543693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838C8F8-56D6-9C89-F199-F93CC33765C4}"/>
              </a:ext>
            </a:extLst>
          </p:cNvPr>
          <p:cNvCxnSpPr>
            <a:cxnSpLocks/>
            <a:stCxn id="22" idx="3"/>
            <a:endCxn id="23" idx="1"/>
          </p:cNvCxnSpPr>
          <p:nvPr/>
        </p:nvCxnSpPr>
        <p:spPr>
          <a:xfrm>
            <a:off x="5969274" y="2415599"/>
            <a:ext cx="446346" cy="72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DBCC66C-24B5-8A49-5CBF-3289A8C76E8A}"/>
              </a:ext>
            </a:extLst>
          </p:cNvPr>
          <p:cNvCxnSpPr>
            <a:cxnSpLocks/>
            <a:stCxn id="23" idx="3"/>
            <a:endCxn id="25" idx="1"/>
          </p:cNvCxnSpPr>
          <p:nvPr/>
        </p:nvCxnSpPr>
        <p:spPr>
          <a:xfrm>
            <a:off x="7955140" y="2422814"/>
            <a:ext cx="521060" cy="8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034F9C7-5E37-D908-8E3D-FE474A6AF8C4}"/>
              </a:ext>
            </a:extLst>
          </p:cNvPr>
          <p:cNvSpPr txBox="1"/>
          <p:nvPr/>
        </p:nvSpPr>
        <p:spPr>
          <a:xfrm>
            <a:off x="8527521" y="3660138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Green Shirt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FCC363A-EDFB-09A1-D35C-BFD5464DD8B3}"/>
              </a:ext>
            </a:extLst>
          </p:cNvPr>
          <p:cNvSpPr txBox="1"/>
          <p:nvPr/>
        </p:nvSpPr>
        <p:spPr>
          <a:xfrm>
            <a:off x="8517354" y="4254972"/>
            <a:ext cx="1417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Yellow Shirt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FEBFB3C-FC6A-99E9-5C52-7C3B2A4A98F4}"/>
              </a:ext>
            </a:extLst>
          </p:cNvPr>
          <p:cNvSpPr txBox="1"/>
          <p:nvPr/>
        </p:nvSpPr>
        <p:spPr>
          <a:xfrm>
            <a:off x="8645748" y="4785180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Red Shirt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0DD7966-208F-BD20-956B-832E00FB0F74}"/>
              </a:ext>
            </a:extLst>
          </p:cNvPr>
          <p:cNvSpPr txBox="1"/>
          <p:nvPr/>
        </p:nvSpPr>
        <p:spPr>
          <a:xfrm>
            <a:off x="8645748" y="5372786"/>
            <a:ext cx="1155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Blue Shirt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59AC9BE-6674-2945-3299-93BAB6E78ADF}"/>
              </a:ext>
            </a:extLst>
          </p:cNvPr>
          <p:cNvSpPr txBox="1"/>
          <p:nvPr/>
        </p:nvSpPr>
        <p:spPr>
          <a:xfrm>
            <a:off x="1063535" y="3694784"/>
            <a:ext cx="1735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Pop Sequence: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B37E351-4036-A395-C858-CACAEDBDD772}"/>
              </a:ext>
            </a:extLst>
          </p:cNvPr>
          <p:cNvSpPr txBox="1"/>
          <p:nvPr/>
        </p:nvSpPr>
        <p:spPr>
          <a:xfrm>
            <a:off x="1063532" y="40703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FDA5C1-1A72-E63A-6AEF-1CE9C596DE65}"/>
              </a:ext>
            </a:extLst>
          </p:cNvPr>
          <p:cNvSpPr txBox="1"/>
          <p:nvPr/>
        </p:nvSpPr>
        <p:spPr>
          <a:xfrm>
            <a:off x="1063533" y="4430443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41BB8E-2D80-CD09-AD4C-E4517CD1B97A}"/>
              </a:ext>
            </a:extLst>
          </p:cNvPr>
          <p:cNvSpPr txBox="1"/>
          <p:nvPr/>
        </p:nvSpPr>
        <p:spPr>
          <a:xfrm>
            <a:off x="1063532" y="4794906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F07BF4F-26D5-52BA-6477-DB1CC79F5B23}"/>
              </a:ext>
            </a:extLst>
          </p:cNvPr>
          <p:cNvSpPr txBox="1"/>
          <p:nvPr/>
        </p:nvSpPr>
        <p:spPr>
          <a:xfrm>
            <a:off x="1063532" y="5151337"/>
            <a:ext cx="2481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/>
              <a:t>Stack.pop</a:t>
            </a:r>
            <a:r>
              <a:rPr lang="en-PH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7757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7" grpId="0"/>
      <p:bldP spid="48" grpId="0"/>
      <p:bldP spid="49" grpId="0"/>
      <p:bldP spid="42" grpId="0"/>
      <p:bldP spid="43" grpId="0"/>
      <p:bldP spid="44" grpId="0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Framework Implementation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 algn="l">
              <a:buFont typeface="Wingdings" panose="05000000000000000000" pitchFamily="2" charset="2"/>
              <a:buChar char="q"/>
            </a:pPr>
            <a:r>
              <a:rPr lang="en-US" sz="3000" dirty="0"/>
              <a:t>The Java Collection framework provides a Stack class that models and implements a Stack data Structure.</a:t>
            </a:r>
          </a:p>
          <a:p>
            <a:pPr algn="l"/>
            <a:endParaRPr lang="en-US" sz="3000" b="1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The Stack Class is included in the </a:t>
            </a:r>
            <a:r>
              <a:rPr lang="en-US" sz="3000" dirty="0" err="1"/>
              <a:t>Java.util</a:t>
            </a:r>
            <a:r>
              <a:rPr lang="en-US" sz="3000" dirty="0"/>
              <a:t> Package</a:t>
            </a:r>
          </a:p>
          <a:p>
            <a:pPr algn="l"/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This framework provides a ready-made architecture to implement different classes including stacks</a:t>
            </a:r>
          </a:p>
          <a:p>
            <a:pPr algn="l"/>
            <a:endParaRPr lang="en-US" sz="3000" b="1" i="0" dirty="0">
              <a:solidFill>
                <a:srgbClr val="FF0000"/>
              </a:solidFill>
              <a:effectLst/>
            </a:endParaRPr>
          </a:p>
          <a:p>
            <a:pPr algn="l"/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042231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100" b="0" i="0" dirty="0">
                <a:effectLst/>
              </a:rPr>
              <a:t>A stack is a linear data structure that follows the principle of </a:t>
            </a:r>
            <a:r>
              <a:rPr lang="en-US" sz="3100" b="1" i="0" dirty="0">
                <a:effectLst/>
              </a:rPr>
              <a:t>Last In First Out (LIFO)</a:t>
            </a:r>
            <a:r>
              <a:rPr lang="en-US" sz="3100" b="0" i="0" dirty="0">
                <a:effectLst/>
              </a:rPr>
              <a:t>. This means the last element inserted inside the stack is removed first.</a:t>
            </a:r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100" dirty="0"/>
          </a:p>
          <a:p>
            <a:pPr algn="l"/>
            <a:endParaRPr lang="en-US" sz="3000" dirty="0"/>
          </a:p>
          <a:p>
            <a:pPr algn="l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21172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dirty="0"/>
              <a:t>What is a Stack?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64D1184D-3220-0E32-15CF-6A3FB82214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279482" y="2188943"/>
            <a:ext cx="2567592" cy="2453455"/>
          </a:xfrm>
          <a:prstGeom prst="rect">
            <a:avLst/>
          </a:prstGeom>
        </p:spPr>
      </p:pic>
      <p:pic>
        <p:nvPicPr>
          <p:cNvPr id="7" name="Picture 6" descr="Rows of white dishes on shelf in restaurant kitchen">
            <a:extLst>
              <a:ext uri="{FF2B5EF4-FFF2-40B4-BE49-F238E27FC236}">
                <a16:creationId xmlns:a16="http://schemas.microsoft.com/office/drawing/2014/main" id="{92EDF3CD-B22B-969C-65D4-6369143F61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902" y="2175614"/>
            <a:ext cx="2868965" cy="2466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A7E1B1-1945-332C-F900-E953C05873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463096" y="1918811"/>
            <a:ext cx="4297421" cy="30203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47F720-3DEC-50E1-3CBC-A03DCB1B20D7}"/>
              </a:ext>
            </a:extLst>
          </p:cNvPr>
          <p:cNvSpPr txBox="1"/>
          <p:nvPr/>
        </p:nvSpPr>
        <p:spPr>
          <a:xfrm>
            <a:off x="6842760" y="6982265"/>
            <a:ext cx="41252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900">
                <a:hlinkClick r:id="rId8" tooltip="https://www.flickr.com/photos/85546319@N04/10062790545"/>
              </a:rPr>
              <a:t>This Photo</a:t>
            </a:r>
            <a:r>
              <a:rPr lang="en-PH" sz="900"/>
              <a:t> by Unknown Author is licensed under </a:t>
            </a:r>
            <a:r>
              <a:rPr lang="en-PH" sz="900">
                <a:hlinkClick r:id="rId9" tooltip="https://creativecommons.org/licenses/by/3.0/"/>
              </a:rPr>
              <a:t>CC BY</a:t>
            </a:r>
            <a:endParaRPr lang="en-PH" sz="900"/>
          </a:p>
        </p:txBody>
      </p:sp>
    </p:spTree>
    <p:extLst>
      <p:ext uri="{BB962C8B-B14F-4D97-AF65-F5344CB8AC3E}">
        <p14:creationId xmlns:p14="http://schemas.microsoft.com/office/powerpoint/2010/main" val="2957465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dirty="0"/>
              <a:t>Last In First Out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6804F31-BD06-C449-FF59-F211CBE817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609643"/>
            <a:ext cx="6096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85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dirty="0"/>
              <a:t>Basic Operations in a Stack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Push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Pop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dirty="0"/>
              <a:t>Size</a:t>
            </a:r>
          </a:p>
          <a:p>
            <a:pPr algn="l"/>
            <a:endParaRPr lang="en-US" sz="3000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1" i="0" dirty="0">
                <a:effectLst/>
              </a:rPr>
              <a:t>Peek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64373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Push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b="0" i="0" dirty="0">
                <a:effectLst/>
              </a:rPr>
              <a:t>Add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22106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Pop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Remove</a:t>
            </a:r>
            <a:r>
              <a:rPr lang="en-US" sz="3000" b="0" i="0" dirty="0">
                <a:effectLst/>
              </a:rPr>
              <a:t> an element to the top of a stack</a:t>
            </a: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9227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Size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total number of elements of the stack</a:t>
            </a:r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  <a:p>
            <a:pPr algn="l"/>
            <a:endParaRPr lang="en-US" sz="3000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34794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US" sz="6000" b="1" i="0" dirty="0">
                <a:effectLst/>
              </a:rPr>
              <a:t>Peek</a:t>
            </a:r>
            <a:endParaRPr lang="en-P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3000" dirty="0"/>
              <a:t>Shows the top element of the stack</a:t>
            </a:r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1" i="0" dirty="0">
              <a:effectLst/>
            </a:endParaRPr>
          </a:p>
          <a:p>
            <a:pPr algn="l"/>
            <a:endParaRPr lang="en-US" sz="3000" b="1" dirty="0"/>
          </a:p>
          <a:p>
            <a:pPr algn="l"/>
            <a:endParaRPr lang="en-US" sz="3000" b="0" i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03349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88BDCA587B344BBA6CB1A93FAE6998" ma:contentTypeVersion="2" ma:contentTypeDescription="Create a new document." ma:contentTypeScope="" ma:versionID="7a8e4b6720badb2566a0cfeddfaf2856">
  <xsd:schema xmlns:xsd="http://www.w3.org/2001/XMLSchema" xmlns:xs="http://www.w3.org/2001/XMLSchema" xmlns:p="http://schemas.microsoft.com/office/2006/metadata/properties" xmlns:ns2="ba111d12-426d-4af0-bcb6-460e36974645" targetNamespace="http://schemas.microsoft.com/office/2006/metadata/properties" ma:root="true" ma:fieldsID="989b05398519136c88ba0a8d54e3c3da" ns2:_="">
    <xsd:import namespace="ba111d12-426d-4af0-bcb6-460e369746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111d12-426d-4af0-bcb6-460e369746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6C2DE78-7F75-46EF-BA1C-8DDDE33EBFA6}"/>
</file>

<file path=customXml/itemProps2.xml><?xml version="1.0" encoding="utf-8"?>
<ds:datastoreItem xmlns:ds="http://schemas.openxmlformats.org/officeDocument/2006/customXml" ds:itemID="{C598EE6F-E26B-42BB-A8C4-ECA40997D302}"/>
</file>

<file path=customXml/itemProps3.xml><?xml version="1.0" encoding="utf-8"?>
<ds:datastoreItem xmlns:ds="http://schemas.openxmlformats.org/officeDocument/2006/customXml" ds:itemID="{857C6131-C561-4201-AE06-D21CDE528BF4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737</TotalTime>
  <Words>1080</Words>
  <Application>Microsoft Office PowerPoint</Application>
  <PresentationFormat>Widescreen</PresentationFormat>
  <Paragraphs>268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Charter</vt:lpstr>
      <vt:lpstr>Wingdings</vt:lpstr>
      <vt:lpstr>Office Theme</vt:lpstr>
      <vt:lpstr>Stack</vt:lpstr>
      <vt:lpstr>What is a Stack?</vt:lpstr>
      <vt:lpstr>What is a Stack?</vt:lpstr>
      <vt:lpstr>Last In First Out</vt:lpstr>
      <vt:lpstr>Basic Operations in a Stack</vt:lpstr>
      <vt:lpstr>Push</vt:lpstr>
      <vt:lpstr>Pop</vt:lpstr>
      <vt:lpstr>Size</vt:lpstr>
      <vt:lpstr>Peek</vt:lpstr>
      <vt:lpstr>Implementation of Stack</vt:lpstr>
      <vt:lpstr>Stack implementation using Arrays</vt:lpstr>
      <vt:lpstr>Push operation </vt:lpstr>
      <vt:lpstr>Pop operation</vt:lpstr>
      <vt:lpstr>Stack Implementation using Linked Lists</vt:lpstr>
      <vt:lpstr>Push operation </vt:lpstr>
      <vt:lpstr>Pop operation </vt:lpstr>
      <vt:lpstr>Framework Implementation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33</cp:revision>
  <dcterms:created xsi:type="dcterms:W3CDTF">2022-05-11T03:47:05Z</dcterms:created>
  <dcterms:modified xsi:type="dcterms:W3CDTF">2022-09-07T14:02:55Z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0x0101007188BDCA587B344BBA6CB1A93FAE6998</vt:lpwstr>
  </property>
</Properties>
</file>

<file path=docProps/thumbnail.jpeg>
</file>